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F852F7-ACB1-F94B-F48F-E430D7A6390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8014C6F-D7A3-5856-60D1-ECC49F3CB5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8D546B3-BEF4-A969-8770-6DC1A15E3B74}"/>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37ECF75F-9791-1FC0-8453-34ABE7D8DA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CA49F1-1348-7250-277D-65CD59B26DD6}"/>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63248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E24DE-77E6-370E-8178-C67E069B50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0107343-433A-4868-728D-C882E9032CE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DE1C42-7E21-7397-36DF-24888147BB9D}"/>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558D9A79-0A49-6F31-EA80-4EB18A53C2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142C5F-3221-9470-2FF8-4EE69DC8093D}"/>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4074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8FB51AC-F494-390A-83FA-2D1E964E0E6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5574846-537D-0CE8-DD05-7897A4D1CA7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CE79AE-4612-1334-B01C-A788F9D74B09}"/>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39A789BF-5D8E-1F76-1AFD-54423D109B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85820C-941F-DC0B-D065-55A66A7A64EB}"/>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95010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6A57E-7A03-7911-6720-C8C0672BAEE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17CC142-A4C4-E692-0D3A-E95C7940417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804F02-DD8D-776F-1964-06E0F0107348}"/>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272D54B3-4982-89A2-5467-C78AFCC25E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A05551-C7A0-19C2-B70F-EF3FAD12A3C7}"/>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192097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AE56CD-E2E0-CE4E-8B9C-563E135A1A6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12028C7-A07B-5D00-CFB1-734EDD96B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29C855C-D832-5829-AF6B-102860B0A9DC}"/>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E71C5BF6-AC44-F727-C92E-A54D7FEA6A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23546E4-78A1-1748-7531-092EEB1D7D63}"/>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165566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3E8BD-FDDB-1FB5-1EE5-3444F4A5353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6859A8-7DC4-3E04-5972-4FAF3E7E30D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D3BCEAC-040D-4180-7A98-A599BFE6F33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B28AF91-C38B-A005-D5F6-03E4FDB4B045}"/>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6D69604F-375B-80DC-62FD-E1983C4A2D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F7E7453-D8A5-BA12-34BE-C75399A00E21}"/>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176878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DEFF88-8708-E8BC-C725-AE61AB8503E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AFFE882-C24B-E9D9-8AD2-E53D50E9D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BDE10C8-8248-5422-2770-5F364B7752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0B51F10-3E8B-75EE-0A3F-108D68303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285F2AF-18E4-C0B4-06B2-5FD41610FCB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0434520-C386-9AEB-B401-2D1C02ABA8E1}"/>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8" name="Нижний колонтитул 7">
            <a:extLst>
              <a:ext uri="{FF2B5EF4-FFF2-40B4-BE49-F238E27FC236}">
                <a16:creationId xmlns:a16="http://schemas.microsoft.com/office/drawing/2014/main" id="{0CD6187D-D212-EA7B-3282-25FFF3A6306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4362E3F-ABF0-C48C-9BF6-000E469BE708}"/>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14868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4B920-8DFC-2E34-A258-2E2FF05E1A2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EC258F-0824-9460-CBCB-586DD386A377}"/>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4" name="Нижний колонтитул 3">
            <a:extLst>
              <a:ext uri="{FF2B5EF4-FFF2-40B4-BE49-F238E27FC236}">
                <a16:creationId xmlns:a16="http://schemas.microsoft.com/office/drawing/2014/main" id="{DDB3621B-BDD9-9CE3-2A1B-5B3E17F3F25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83DA055-5EDC-F88C-B2CA-5D243A5E1EBF}"/>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87855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B72D1D4-17C6-1D4F-7396-A21442FE5F48}"/>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3" name="Нижний колонтитул 2">
            <a:extLst>
              <a:ext uri="{FF2B5EF4-FFF2-40B4-BE49-F238E27FC236}">
                <a16:creationId xmlns:a16="http://schemas.microsoft.com/office/drawing/2014/main" id="{D882CD3F-A12B-4FC8-CB87-5DAC21141F7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754B67A-6671-1AF0-21FD-29CA8A3DFFCC}"/>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52557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61103E-DB2F-120D-5EEB-6A63E47D708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65CCEA5-378B-A9C1-A089-3C4B37137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EDC1CEB-CBB0-1163-45A5-08AE188C5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1C2674-FF13-6409-A0DE-5BA6E269FC99}"/>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6E8491B1-2BF7-E062-10A1-78C211753D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92022B8-AFFB-1DFB-B123-750141F2FCFE}"/>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17019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20F03C-E8F2-63C5-D451-7A895F2E1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AE03619-7861-69CB-57AA-7885CBEC5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DC22313-DBCA-2176-08E6-F31514477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1CD22A-B6F1-D195-6DFD-CD1EE3C7C4BD}"/>
              </a:ext>
            </a:extLst>
          </p:cNvPr>
          <p:cNvSpPr>
            <a:spLocks noGrp="1"/>
          </p:cNvSpPr>
          <p:nvPr>
            <p:ph type="dt" sz="half" idx="10"/>
          </p:nvPr>
        </p:nvSpPr>
        <p:spPr/>
        <p:txBody>
          <a:bodyPr/>
          <a:lstStyle/>
          <a:p>
            <a:fld id="{C3789084-120A-4750-B360-D9D124570F8F}"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BB17A013-BBB1-54BE-845A-5F4DFF055A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B4CB89-8797-8D5D-754A-0057C39782D7}"/>
              </a:ext>
            </a:extLst>
          </p:cNvPr>
          <p:cNvSpPr>
            <a:spLocks noGrp="1"/>
          </p:cNvSpPr>
          <p:nvPr>
            <p:ph type="sldNum" sz="quarter" idx="12"/>
          </p:nvPr>
        </p:nvSpPr>
        <p:spPr/>
        <p:txBody>
          <a:bodyPr/>
          <a:lstStyle/>
          <a:p>
            <a:fld id="{0707C8CA-194D-4A8E-A43B-F6E03B9509D6}" type="slidenum">
              <a:rPr lang="ru-RU" smtClean="0"/>
              <a:t>‹#›</a:t>
            </a:fld>
            <a:endParaRPr lang="ru-RU"/>
          </a:p>
        </p:txBody>
      </p:sp>
    </p:spTree>
    <p:extLst>
      <p:ext uri="{BB962C8B-B14F-4D97-AF65-F5344CB8AC3E}">
        <p14:creationId xmlns:p14="http://schemas.microsoft.com/office/powerpoint/2010/main" val="261126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FA41A-46F4-FD9D-3D42-BB4174D3C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D6969A8-7AB0-1614-98C1-FFAA8EDF2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75DBC5-8D02-BF0C-A240-B3196FC6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89084-120A-4750-B360-D9D124570F8F}"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78E7C107-C8D4-CD04-4069-C0E9C1D83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F42464E-9375-A52A-68AF-0A8B0AF50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C8CA-194D-4A8E-A43B-F6E03B9509D6}" type="slidenum">
              <a:rPr lang="ru-RU" smtClean="0"/>
              <a:t>‹#›</a:t>
            </a:fld>
            <a:endParaRPr lang="ru-RU"/>
          </a:p>
        </p:txBody>
      </p:sp>
    </p:spTree>
    <p:extLst>
      <p:ext uri="{BB962C8B-B14F-4D97-AF65-F5344CB8AC3E}">
        <p14:creationId xmlns:p14="http://schemas.microsoft.com/office/powerpoint/2010/main" val="29957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DEDF28-F2B0-6565-1EF3-3757E6D4A3AE}"/>
              </a:ext>
            </a:extLst>
          </p:cNvPr>
          <p:cNvSpPr>
            <a:spLocks noGrp="1"/>
          </p:cNvSpPr>
          <p:nvPr>
            <p:ph type="ctrTitle"/>
          </p:nvPr>
        </p:nvSpPr>
        <p:spPr/>
        <p:txBody>
          <a:bodyPr>
            <a:normAutofit/>
          </a:bodyPr>
          <a:lstStyle/>
          <a:p>
            <a:pPr algn="l"/>
            <a:endParaRPr lang="ru-RU" sz="3600" dirty="0">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DAD31409-11AF-9D96-B78A-F2EF0463C23B}"/>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9E0EAF64-E952-3DF2-5F5E-1AC299C50481}"/>
              </a:ext>
            </a:extLst>
          </p:cNvPr>
          <p:cNvPicPr>
            <a:picLocks noChangeAspect="1"/>
          </p:cNvPicPr>
          <p:nvPr/>
        </p:nvPicPr>
        <p:blipFill>
          <a:blip r:embed="rId2"/>
          <a:stretch>
            <a:fillRect/>
          </a:stretch>
        </p:blipFill>
        <p:spPr>
          <a:xfrm>
            <a:off x="1192694" y="0"/>
            <a:ext cx="9342783" cy="6944621"/>
          </a:xfrm>
          <a:prstGeom prst="rect">
            <a:avLst/>
          </a:prstGeom>
        </p:spPr>
      </p:pic>
      <p:sp>
        <p:nvSpPr>
          <p:cNvPr id="7" name="TextBox 6">
            <a:extLst>
              <a:ext uri="{FF2B5EF4-FFF2-40B4-BE49-F238E27FC236}">
                <a16:creationId xmlns:a16="http://schemas.microsoft.com/office/drawing/2014/main" id="{3469AFE8-E575-10C5-8969-DE0381735D0E}"/>
              </a:ext>
            </a:extLst>
          </p:cNvPr>
          <p:cNvSpPr txBox="1"/>
          <p:nvPr/>
        </p:nvSpPr>
        <p:spPr>
          <a:xfrm>
            <a:off x="3458818" y="2378799"/>
            <a:ext cx="6096000" cy="1754326"/>
          </a:xfrm>
          <a:prstGeom prst="rect">
            <a:avLst/>
          </a:prstGeom>
          <a:noFill/>
        </p:spPr>
        <p:txBody>
          <a:bodyPr wrap="square">
            <a:spAutoFit/>
          </a:bodyPr>
          <a:lstStyle/>
          <a:p>
            <a:r>
              <a:rPr lang="ru-RU" sz="3600" dirty="0">
                <a:latin typeface="Arial" panose="020B0604020202020204" pitchFamily="34" charset="0"/>
                <a:cs typeface="Arial" panose="020B0604020202020204" pitchFamily="34" charset="0"/>
              </a:rPr>
              <a:t>Представление данных в компьютере как текстов в двоичном алфавите</a:t>
            </a:r>
          </a:p>
        </p:txBody>
      </p:sp>
    </p:spTree>
    <p:extLst>
      <p:ext uri="{BB962C8B-B14F-4D97-AF65-F5344CB8AC3E}">
        <p14:creationId xmlns:p14="http://schemas.microsoft.com/office/powerpoint/2010/main" val="68114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299DAC-E87C-F828-DD44-AF4F9A3B3060}"/>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D811D150-2D9C-4536-F014-FCA2550FAF4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B5D985E-13C8-9E2C-430E-5E5A83482C83}"/>
              </a:ext>
            </a:extLst>
          </p:cNvPr>
          <p:cNvSpPr txBox="1"/>
          <p:nvPr/>
        </p:nvSpPr>
        <p:spPr>
          <a:xfrm>
            <a:off x="510209" y="365125"/>
            <a:ext cx="6188764"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Двоичное кодирование</a:t>
            </a:r>
          </a:p>
        </p:txBody>
      </p:sp>
      <p:sp>
        <p:nvSpPr>
          <p:cNvPr id="8" name="TextBox 7">
            <a:extLst>
              <a:ext uri="{FF2B5EF4-FFF2-40B4-BE49-F238E27FC236}">
                <a16:creationId xmlns:a16="http://schemas.microsoft.com/office/drawing/2014/main" id="{F4F8CDB8-C6CA-527C-2CFB-D16F4B442F1D}"/>
              </a:ext>
            </a:extLst>
          </p:cNvPr>
          <p:cNvSpPr txBox="1"/>
          <p:nvPr/>
        </p:nvSpPr>
        <p:spPr>
          <a:xfrm>
            <a:off x="510209" y="1438136"/>
            <a:ext cx="6188764" cy="2462213"/>
          </a:xfrm>
          <a:prstGeom prst="rect">
            <a:avLst/>
          </a:prstGeom>
          <a:noFill/>
        </p:spPr>
        <p:txBody>
          <a:bodyPr wrap="square">
            <a:spAutoFit/>
          </a:bodyPr>
          <a:lstStyle/>
          <a:p>
            <a:r>
              <a:rPr lang="ru-RU" sz="2200" b="1" dirty="0">
                <a:latin typeface="Arial" panose="020B0604020202020204" pitchFamily="34" charset="0"/>
                <a:cs typeface="Arial" panose="020B0604020202020204" pitchFamily="34" charset="0"/>
              </a:rPr>
              <a:t>Машинный двоичный язык </a:t>
            </a:r>
            <a:r>
              <a:rPr lang="ru-RU" sz="2200" dirty="0">
                <a:latin typeface="Arial" panose="020B0604020202020204" pitchFamily="34" charset="0"/>
                <a:cs typeface="Arial" panose="020B0604020202020204" pitchFamily="34" charset="0"/>
              </a:rPr>
              <a:t>- последовательность "0" и "1". Каждое двоичное число может принимать значение 0 или 1.</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Каждая цифра машинного двоичного кода несет количество информации, равное 1 бит.</a:t>
            </a:r>
          </a:p>
        </p:txBody>
      </p:sp>
      <p:pic>
        <p:nvPicPr>
          <p:cNvPr id="9" name="Рисунок 8">
            <a:extLst>
              <a:ext uri="{FF2B5EF4-FFF2-40B4-BE49-F238E27FC236}">
                <a16:creationId xmlns:a16="http://schemas.microsoft.com/office/drawing/2014/main" id="{0D8C3AE0-5891-B05B-5538-0E04562BD7EA}"/>
              </a:ext>
            </a:extLst>
          </p:cNvPr>
          <p:cNvPicPr>
            <a:picLocks noChangeAspect="1"/>
          </p:cNvPicPr>
          <p:nvPr/>
        </p:nvPicPr>
        <p:blipFill>
          <a:blip r:embed="rId3"/>
          <a:stretch>
            <a:fillRect/>
          </a:stretch>
        </p:blipFill>
        <p:spPr>
          <a:xfrm>
            <a:off x="686835" y="3900349"/>
            <a:ext cx="11250933" cy="2706895"/>
          </a:xfrm>
          <a:prstGeom prst="rect">
            <a:avLst/>
          </a:prstGeom>
        </p:spPr>
      </p:pic>
    </p:spTree>
    <p:extLst>
      <p:ext uri="{BB962C8B-B14F-4D97-AF65-F5344CB8AC3E}">
        <p14:creationId xmlns:p14="http://schemas.microsoft.com/office/powerpoint/2010/main" val="428852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DFCC88-B4CA-4558-B02D-0A6D5E3823BC}"/>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CABF8316-4660-BD3D-2EA5-2593063B3F13}"/>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851FE15-C3AB-73DF-6915-5B43E8E975BC}"/>
              </a:ext>
            </a:extLst>
          </p:cNvPr>
          <p:cNvSpPr txBox="1"/>
          <p:nvPr/>
        </p:nvSpPr>
        <p:spPr>
          <a:xfrm>
            <a:off x="520148" y="320020"/>
            <a:ext cx="6188764"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Двоичное кодирование</a:t>
            </a:r>
          </a:p>
        </p:txBody>
      </p:sp>
      <p:sp>
        <p:nvSpPr>
          <p:cNvPr id="9" name="TextBox 8">
            <a:extLst>
              <a:ext uri="{FF2B5EF4-FFF2-40B4-BE49-F238E27FC236}">
                <a16:creationId xmlns:a16="http://schemas.microsoft.com/office/drawing/2014/main" id="{D80B23DE-4522-0956-EA75-154B6D188FEF}"/>
              </a:ext>
            </a:extLst>
          </p:cNvPr>
          <p:cNvSpPr txBox="1"/>
          <p:nvPr/>
        </p:nvSpPr>
        <p:spPr>
          <a:xfrm>
            <a:off x="708991" y="1244269"/>
            <a:ext cx="7401339" cy="4832092"/>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Двоичное число, которое представляет наименьшую единицу информации, называется </a:t>
            </a:r>
            <a:r>
              <a:rPr lang="ru-RU" sz="2200" b="1" i="1" dirty="0">
                <a:latin typeface="Arial" panose="020B0604020202020204" pitchFamily="34" charset="0"/>
                <a:cs typeface="Arial" panose="020B0604020202020204" pitchFamily="34" charset="0"/>
              </a:rPr>
              <a:t>бит</a:t>
            </a:r>
            <a:r>
              <a:rPr lang="ru-RU" sz="2200" dirty="0">
                <a:latin typeface="Arial" panose="020B0604020202020204" pitchFamily="34" charset="0"/>
                <a:cs typeface="Arial" panose="020B0604020202020204" pitchFamily="34" charset="0"/>
              </a:rPr>
              <a:t>. Бит может принимать значение либо 0, либо 1. Наличие магнитного или электронного сигнала в компьютере означает 1, отсутствие 0.</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Строка из 8 битов называется </a:t>
            </a:r>
            <a:r>
              <a:rPr lang="ru-RU" sz="2200" b="1" i="1" dirty="0">
                <a:latin typeface="Arial" panose="020B0604020202020204" pitchFamily="34" charset="0"/>
                <a:cs typeface="Arial" panose="020B0604020202020204" pitchFamily="34" charset="0"/>
              </a:rPr>
              <a:t>байт</a:t>
            </a:r>
            <a:r>
              <a:rPr lang="ru-RU" sz="2200" dirty="0">
                <a:latin typeface="Arial" panose="020B0604020202020204" pitchFamily="34" charset="0"/>
                <a:cs typeface="Arial" panose="020B0604020202020204" pitchFamily="34" charset="0"/>
              </a:rPr>
              <a:t>. Эту строку компьютер обрабатывает как отдельный символ (число, букву).</a:t>
            </a:r>
          </a:p>
          <a:p>
            <a:endParaRPr lang="ru-RU" sz="2200" dirty="0">
              <a:latin typeface="Arial" panose="020B0604020202020204" pitchFamily="34" charset="0"/>
              <a:cs typeface="Arial" panose="020B0604020202020204" pitchFamily="34" charset="0"/>
            </a:endParaRPr>
          </a:p>
          <a:p>
            <a:r>
              <a:rPr lang="ru-RU" sz="2200" b="1" dirty="0">
                <a:latin typeface="Arial" panose="020B0604020202020204" pitchFamily="34" charset="0"/>
                <a:cs typeface="Arial" panose="020B0604020202020204" pitchFamily="34" charset="0"/>
              </a:rPr>
              <a:t>Рассмотрим пример</a:t>
            </a:r>
            <a:r>
              <a:rPr lang="ru-RU" sz="2200" dirty="0">
                <a:latin typeface="Arial" panose="020B0604020202020204" pitchFamily="34" charset="0"/>
                <a:cs typeface="Arial" panose="020B0604020202020204" pitchFamily="34" charset="0"/>
              </a:rPr>
              <a:t>. Слово ALICE состоит из 5 букв, каждая из которых на языке компьютера представлена одним байтом. Стало быть, </a:t>
            </a:r>
            <a:r>
              <a:rPr lang="ru-RU" sz="2200" dirty="0" err="1">
                <a:latin typeface="Arial" panose="020B0604020202020204" pitchFamily="34" charset="0"/>
                <a:cs typeface="Arial" panose="020B0604020202020204" pitchFamily="34" charset="0"/>
              </a:rPr>
              <a:t>Alice</a:t>
            </a:r>
            <a:r>
              <a:rPr lang="ru-RU" sz="2200" dirty="0">
                <a:latin typeface="Arial" panose="020B0604020202020204" pitchFamily="34" charset="0"/>
                <a:cs typeface="Arial" panose="020B0604020202020204" pitchFamily="34" charset="0"/>
              </a:rPr>
              <a:t> можно измерить как 5 байт.</a:t>
            </a:r>
          </a:p>
        </p:txBody>
      </p:sp>
      <p:pic>
        <p:nvPicPr>
          <p:cNvPr id="10" name="Рисунок 9">
            <a:extLst>
              <a:ext uri="{FF2B5EF4-FFF2-40B4-BE49-F238E27FC236}">
                <a16:creationId xmlns:a16="http://schemas.microsoft.com/office/drawing/2014/main" id="{F5F19852-E7EC-B315-F4CB-4B2DC2743D4A}"/>
              </a:ext>
            </a:extLst>
          </p:cNvPr>
          <p:cNvPicPr>
            <a:picLocks noChangeAspect="1"/>
          </p:cNvPicPr>
          <p:nvPr/>
        </p:nvPicPr>
        <p:blipFill>
          <a:blip r:embed="rId3"/>
          <a:stretch>
            <a:fillRect/>
          </a:stretch>
        </p:blipFill>
        <p:spPr>
          <a:xfrm>
            <a:off x="8380193" y="2533650"/>
            <a:ext cx="3811807" cy="3959225"/>
          </a:xfrm>
          <a:prstGeom prst="rect">
            <a:avLst/>
          </a:prstGeom>
        </p:spPr>
      </p:pic>
    </p:spTree>
    <p:extLst>
      <p:ext uri="{BB962C8B-B14F-4D97-AF65-F5344CB8AC3E}">
        <p14:creationId xmlns:p14="http://schemas.microsoft.com/office/powerpoint/2010/main" val="366227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6DE5B-1FF2-FB8B-74BC-F34A547EC132}"/>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763EBD67-7D59-DCCD-B19C-889172D86034}"/>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E2F161F-51F0-0A7E-CD21-22685B1BE834}"/>
              </a:ext>
            </a:extLst>
          </p:cNvPr>
          <p:cNvSpPr txBox="1"/>
          <p:nvPr/>
        </p:nvSpPr>
        <p:spPr>
          <a:xfrm>
            <a:off x="549966" y="320020"/>
            <a:ext cx="6188764"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Двоичное кодирование</a:t>
            </a:r>
          </a:p>
        </p:txBody>
      </p:sp>
      <p:sp>
        <p:nvSpPr>
          <p:cNvPr id="8" name="TextBox 7">
            <a:extLst>
              <a:ext uri="{FF2B5EF4-FFF2-40B4-BE49-F238E27FC236}">
                <a16:creationId xmlns:a16="http://schemas.microsoft.com/office/drawing/2014/main" id="{B723C163-CA63-43BE-5B4E-E266370A0359}"/>
              </a:ext>
            </a:extLst>
          </p:cNvPr>
          <p:cNvSpPr txBox="1"/>
          <p:nvPr/>
        </p:nvSpPr>
        <p:spPr>
          <a:xfrm>
            <a:off x="549965" y="1735793"/>
            <a:ext cx="10515599" cy="430887"/>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Кроме бита и байта, существуют и другие единицы измерения информации.</a:t>
            </a:r>
          </a:p>
        </p:txBody>
      </p:sp>
      <p:pic>
        <p:nvPicPr>
          <p:cNvPr id="9" name="Рисунок 8">
            <a:extLst>
              <a:ext uri="{FF2B5EF4-FFF2-40B4-BE49-F238E27FC236}">
                <a16:creationId xmlns:a16="http://schemas.microsoft.com/office/drawing/2014/main" id="{A4C06151-B5A2-6F3E-27A6-08807BBB4B2E}"/>
              </a:ext>
            </a:extLst>
          </p:cNvPr>
          <p:cNvPicPr>
            <a:picLocks noChangeAspect="1"/>
          </p:cNvPicPr>
          <p:nvPr/>
        </p:nvPicPr>
        <p:blipFill>
          <a:blip r:embed="rId3"/>
          <a:stretch>
            <a:fillRect/>
          </a:stretch>
        </p:blipFill>
        <p:spPr>
          <a:xfrm>
            <a:off x="549965" y="2651933"/>
            <a:ext cx="10227364" cy="3151829"/>
          </a:xfrm>
          <a:prstGeom prst="rect">
            <a:avLst/>
          </a:prstGeom>
        </p:spPr>
      </p:pic>
    </p:spTree>
    <p:extLst>
      <p:ext uri="{BB962C8B-B14F-4D97-AF65-F5344CB8AC3E}">
        <p14:creationId xmlns:p14="http://schemas.microsoft.com/office/powerpoint/2010/main" val="356975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FA925-34C8-AE78-5718-8B8519824B4D}"/>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DBB8FF70-283D-FA82-73FE-39898363E7C0}"/>
              </a:ext>
            </a:extLst>
          </p:cNvPr>
          <p:cNvPicPr>
            <a:picLocks noGrp="1" noChangeAspect="1"/>
          </p:cNvPicPr>
          <p:nvPr>
            <p:ph idx="1"/>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95EE3A87-6878-5A12-E3AA-BA2CCC152597}"/>
              </a:ext>
            </a:extLst>
          </p:cNvPr>
          <p:cNvSpPr txBox="1"/>
          <p:nvPr/>
        </p:nvSpPr>
        <p:spPr>
          <a:xfrm>
            <a:off x="3584714" y="133386"/>
            <a:ext cx="6188764" cy="707886"/>
          </a:xfrm>
          <a:prstGeom prst="rect">
            <a:avLst/>
          </a:prstGeom>
          <a:noFill/>
        </p:spPr>
        <p:txBody>
          <a:bodyPr wrap="square">
            <a:spAutoFit/>
          </a:bodyPr>
          <a:lstStyle/>
          <a:p>
            <a:r>
              <a:rPr lang="ru-RU" sz="4000" dirty="0">
                <a:solidFill>
                  <a:schemeClr val="bg1"/>
                </a:solidFill>
                <a:latin typeface="Arial" panose="020B0604020202020204" pitchFamily="34" charset="0"/>
                <a:cs typeface="Arial" panose="020B0604020202020204" pitchFamily="34" charset="0"/>
              </a:rPr>
              <a:t>Вопросы и задания</a:t>
            </a:r>
          </a:p>
        </p:txBody>
      </p:sp>
      <p:sp>
        <p:nvSpPr>
          <p:cNvPr id="8" name="TextBox 7">
            <a:extLst>
              <a:ext uri="{FF2B5EF4-FFF2-40B4-BE49-F238E27FC236}">
                <a16:creationId xmlns:a16="http://schemas.microsoft.com/office/drawing/2014/main" id="{7F9E2B92-DA44-8766-F291-2824D720BEC7}"/>
              </a:ext>
            </a:extLst>
          </p:cNvPr>
          <p:cNvSpPr txBox="1"/>
          <p:nvPr/>
        </p:nvSpPr>
        <p:spPr>
          <a:xfrm>
            <a:off x="0" y="923050"/>
            <a:ext cx="6188764" cy="6001643"/>
          </a:xfrm>
          <a:prstGeom prst="rect">
            <a:avLst/>
          </a:prstGeom>
          <a:noFill/>
        </p:spPr>
        <p:txBody>
          <a:bodyPr wrap="square">
            <a:spAutoFit/>
          </a:bodyPr>
          <a:lstStyle/>
          <a:p>
            <a:pPr marL="342900" indent="-342900">
              <a:buAutoNum type="arabicPeriod"/>
            </a:pPr>
            <a:r>
              <a:rPr lang="ru-RU" sz="2200" dirty="0">
                <a:latin typeface="Arial" panose="020B0604020202020204" pitchFamily="34" charset="0"/>
                <a:cs typeface="Arial" panose="020B0604020202020204" pitchFamily="34" charset="0"/>
              </a:rPr>
              <a:t>С какой целью человек осуществляет преобразование информации из одной формы представления в другую? Приведите примеры такого преобразования.</a:t>
            </a:r>
          </a:p>
          <a:p>
            <a:pPr marL="342900" indent="-342900">
              <a:buAutoNum type="arabicPeriod"/>
            </a:pPr>
            <a:r>
              <a:rPr lang="ru-RU" sz="2200" dirty="0">
                <a:latin typeface="Arial" panose="020B0604020202020204" pitchFamily="34" charset="0"/>
                <a:cs typeface="Arial" panose="020B0604020202020204" pitchFamily="34" charset="0"/>
              </a:rPr>
              <a:t>Какие символы могут входить в двоичный алфавит?</a:t>
            </a:r>
          </a:p>
          <a:p>
            <a:pPr marL="342900" indent="-342900">
              <a:buAutoNum type="arabicPeriod"/>
            </a:pPr>
            <a:r>
              <a:rPr lang="ru-RU" sz="2200" dirty="0">
                <a:latin typeface="Arial" panose="020B0604020202020204" pitchFamily="34" charset="0"/>
                <a:cs typeface="Arial" panose="020B0604020202020204" pitchFamily="34" charset="0"/>
              </a:rPr>
              <a:t>Что такое бит и байт?</a:t>
            </a:r>
          </a:p>
          <a:p>
            <a:pPr marL="342900" indent="-342900">
              <a:buAutoNum type="arabicPeriod"/>
            </a:pPr>
            <a:r>
              <a:rPr lang="ru-RU" sz="2200" dirty="0">
                <a:latin typeface="Arial" panose="020B0604020202020204" pitchFamily="34" charset="0"/>
                <a:cs typeface="Arial" panose="020B0604020202020204" pitchFamily="34" charset="0"/>
              </a:rPr>
              <a:t>Какой самый широко используемый метод кодирования информации?</a:t>
            </a:r>
          </a:p>
          <a:p>
            <a:pPr marL="342900" indent="-342900">
              <a:buAutoNum type="arabicPeriod"/>
            </a:pPr>
            <a:r>
              <a:rPr lang="ru-RU" sz="2200" dirty="0">
                <a:latin typeface="Arial" panose="020B0604020202020204" pitchFamily="34" charset="0"/>
                <a:cs typeface="Arial" panose="020B0604020202020204" pitchFamily="34" charset="0"/>
              </a:rPr>
              <a:t>Запишите в виде двоичного кода имя Светлана.</a:t>
            </a:r>
          </a:p>
          <a:p>
            <a:pPr marL="342900" indent="-342900">
              <a:buAutoNum type="arabicPeriod"/>
            </a:pPr>
            <a:r>
              <a:rPr lang="ru-RU" sz="2200" dirty="0">
                <a:latin typeface="Arial" panose="020B0604020202020204" pitchFamily="34" charset="0"/>
                <a:cs typeface="Arial" panose="020B0604020202020204" pitchFamily="34" charset="0"/>
              </a:rPr>
              <a:t>С помощью кодировочной таблицы закодируйте свою фамилию двоичным кодом.</a:t>
            </a:r>
          </a:p>
          <a:p>
            <a:pPr marL="342900" indent="-342900">
              <a:buAutoNum type="arabicPeriod"/>
            </a:pPr>
            <a:endParaRPr lang="ru-RU" dirty="0"/>
          </a:p>
          <a:p>
            <a:pPr marL="342900" indent="-342900">
              <a:buAutoNum type="arabicPeriod"/>
            </a:pPr>
            <a:endParaRPr lang="ru-RU" dirty="0"/>
          </a:p>
          <a:p>
            <a:pPr marL="342900" indent="-342900">
              <a:buAutoNum type="arabicPeriod"/>
            </a:pPr>
            <a:endParaRPr lang="ru-RU" dirty="0"/>
          </a:p>
        </p:txBody>
      </p:sp>
      <p:pic>
        <p:nvPicPr>
          <p:cNvPr id="11" name="Рисунок 10">
            <a:extLst>
              <a:ext uri="{FF2B5EF4-FFF2-40B4-BE49-F238E27FC236}">
                <a16:creationId xmlns:a16="http://schemas.microsoft.com/office/drawing/2014/main" id="{7A175362-0387-E77E-A71E-54DE037099B5}"/>
              </a:ext>
            </a:extLst>
          </p:cNvPr>
          <p:cNvPicPr>
            <a:picLocks noChangeAspect="1"/>
          </p:cNvPicPr>
          <p:nvPr/>
        </p:nvPicPr>
        <p:blipFill>
          <a:blip r:embed="rId3"/>
          <a:stretch>
            <a:fillRect/>
          </a:stretch>
        </p:blipFill>
        <p:spPr>
          <a:xfrm>
            <a:off x="7301950" y="974658"/>
            <a:ext cx="4532240" cy="3317019"/>
          </a:xfrm>
          <a:prstGeom prst="rect">
            <a:avLst/>
          </a:prstGeom>
        </p:spPr>
      </p:pic>
    </p:spTree>
    <p:extLst>
      <p:ext uri="{BB962C8B-B14F-4D97-AF65-F5344CB8AC3E}">
        <p14:creationId xmlns:p14="http://schemas.microsoft.com/office/powerpoint/2010/main" val="333615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B5AC44-99D7-99D6-CD1C-3135B8F6109D}"/>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DCEE597C-C99A-7E21-A998-6589F73567FB}"/>
              </a:ext>
            </a:extLst>
          </p:cNvPr>
          <p:cNvPicPr>
            <a:picLocks noGrp="1" noChangeAspect="1"/>
          </p:cNvPicPr>
          <p:nvPr>
            <p:ph idx="1"/>
          </p:nvPr>
        </p:nvPicPr>
        <p:blipFill>
          <a:blip r:embed="rId2"/>
          <a:stretch>
            <a:fillRect/>
          </a:stretch>
        </p:blipFill>
        <p:spPr>
          <a:xfrm>
            <a:off x="1118751" y="1"/>
            <a:ext cx="9143999" cy="6858000"/>
          </a:xfrm>
          <a:prstGeom prst="rect">
            <a:avLst/>
          </a:prstGeom>
        </p:spPr>
      </p:pic>
      <p:sp>
        <p:nvSpPr>
          <p:cNvPr id="6" name="TextBox 5">
            <a:extLst>
              <a:ext uri="{FF2B5EF4-FFF2-40B4-BE49-F238E27FC236}">
                <a16:creationId xmlns:a16="http://schemas.microsoft.com/office/drawing/2014/main" id="{702E2234-233B-4A93-3E34-9E683C5CB806}"/>
              </a:ext>
            </a:extLst>
          </p:cNvPr>
          <p:cNvSpPr txBox="1"/>
          <p:nvPr/>
        </p:nvSpPr>
        <p:spPr>
          <a:xfrm>
            <a:off x="3591339" y="219525"/>
            <a:ext cx="6096000" cy="707886"/>
          </a:xfrm>
          <a:prstGeom prst="rect">
            <a:avLst/>
          </a:prstGeom>
          <a:noFill/>
        </p:spPr>
        <p:txBody>
          <a:bodyPr wrap="square">
            <a:spAutoFit/>
          </a:bodyPr>
          <a:lstStyle/>
          <a:p>
            <a:r>
              <a:rPr lang="ru-RU" sz="4000" dirty="0">
                <a:solidFill>
                  <a:schemeClr val="bg1"/>
                </a:solidFill>
                <a:latin typeface="Arial" panose="020B0604020202020204" pitchFamily="34" charset="0"/>
                <a:cs typeface="Arial" panose="020B0604020202020204" pitchFamily="34" charset="0"/>
              </a:rPr>
              <a:t>Самое главное</a:t>
            </a:r>
          </a:p>
        </p:txBody>
      </p:sp>
      <p:sp>
        <p:nvSpPr>
          <p:cNvPr id="8" name="TextBox 7">
            <a:extLst>
              <a:ext uri="{FF2B5EF4-FFF2-40B4-BE49-F238E27FC236}">
                <a16:creationId xmlns:a16="http://schemas.microsoft.com/office/drawing/2014/main" id="{72A1F11F-80D1-D220-4107-84DFD41B5BE8}"/>
              </a:ext>
            </a:extLst>
          </p:cNvPr>
          <p:cNvSpPr txBox="1"/>
          <p:nvPr/>
        </p:nvSpPr>
        <p:spPr>
          <a:xfrm>
            <a:off x="1118751" y="1292535"/>
            <a:ext cx="8759688" cy="3477875"/>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Итак, вы узнали, что любой алфавит можно представить в виде двоичного, для этого каждому символу исходного алфавита присваивается его двоичный код. Записывая подряд двоичные коды всех символов, мы можем кодировать текстовые сообщения. Ещё вы узнали, что двоичный алфавит легко реализовать технически, с помощью наличия или отсутствия электрического сигнала на некотором участке электрической цепи. Именно поэтому любая информация на компьютере представлена в виде двоичного кода.</a:t>
            </a:r>
          </a:p>
          <a:p>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5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80EB2-8A62-E57A-CD3C-D24556081B8B}"/>
              </a:ext>
            </a:extLst>
          </p:cNvPr>
          <p:cNvSpPr>
            <a:spLocks noGrp="1"/>
          </p:cNvSpPr>
          <p:nvPr>
            <p:ph type="title"/>
          </p:nvPr>
        </p:nvSpPr>
        <p:spPr>
          <a:xfrm>
            <a:off x="6626" y="192848"/>
            <a:ext cx="10515600" cy="443258"/>
          </a:xfrm>
        </p:spPr>
        <p:txBody>
          <a:bodyPr>
            <a:normAutofit/>
          </a:bodyPr>
          <a:lstStyle/>
          <a:p>
            <a:pPr algn="ctr"/>
            <a:endParaRPr lang="ru-RU" sz="2200" dirty="0">
              <a:latin typeface="Arial" panose="020B0604020202020204" pitchFamily="34" charset="0"/>
              <a:cs typeface="Arial" panose="020B0604020202020204" pitchFamily="34" charset="0"/>
            </a:endParaRPr>
          </a:p>
        </p:txBody>
      </p:sp>
      <p:pic>
        <p:nvPicPr>
          <p:cNvPr id="4" name="Объект 3">
            <a:extLst>
              <a:ext uri="{FF2B5EF4-FFF2-40B4-BE49-F238E27FC236}">
                <a16:creationId xmlns:a16="http://schemas.microsoft.com/office/drawing/2014/main" id="{BB94DFF0-719A-DE03-3856-0B97D8A5F7EA}"/>
              </a:ext>
            </a:extLst>
          </p:cNvPr>
          <p:cNvPicPr>
            <a:picLocks noGrp="1" noChangeAspect="1"/>
          </p:cNvPicPr>
          <p:nvPr>
            <p:ph idx="1"/>
          </p:nvPr>
        </p:nvPicPr>
        <p:blipFill>
          <a:blip r:embed="rId2"/>
          <a:stretch>
            <a:fillRect/>
          </a:stretch>
        </p:blipFill>
        <p:spPr>
          <a:xfrm>
            <a:off x="1268367" y="0"/>
            <a:ext cx="9390224" cy="6923397"/>
          </a:xfrm>
          <a:prstGeom prst="rect">
            <a:avLst/>
          </a:prstGeom>
        </p:spPr>
      </p:pic>
      <p:sp>
        <p:nvSpPr>
          <p:cNvPr id="6" name="TextBox 5">
            <a:extLst>
              <a:ext uri="{FF2B5EF4-FFF2-40B4-BE49-F238E27FC236}">
                <a16:creationId xmlns:a16="http://schemas.microsoft.com/office/drawing/2014/main" id="{250B825A-8AA2-7425-6602-501D9C072A11}"/>
              </a:ext>
            </a:extLst>
          </p:cNvPr>
          <p:cNvSpPr txBox="1"/>
          <p:nvPr/>
        </p:nvSpPr>
        <p:spPr>
          <a:xfrm>
            <a:off x="2915479" y="262768"/>
            <a:ext cx="6096000" cy="707886"/>
          </a:xfrm>
          <a:prstGeom prst="rect">
            <a:avLst/>
          </a:prstGeom>
          <a:noFill/>
        </p:spPr>
        <p:txBody>
          <a:bodyPr wrap="square">
            <a:spAutoFit/>
          </a:bodyPr>
          <a:lstStyle/>
          <a:p>
            <a:pPr algn="ctr"/>
            <a:r>
              <a:rPr lang="ru-RU" sz="4000" dirty="0">
                <a:solidFill>
                  <a:schemeClr val="bg1"/>
                </a:solidFill>
                <a:latin typeface="Arial" panose="020B0604020202020204" pitchFamily="34" charset="0"/>
                <a:cs typeface="Arial" panose="020B0604020202020204" pitchFamily="34" charset="0"/>
              </a:rPr>
              <a:t>Ключевые слова</a:t>
            </a:r>
          </a:p>
        </p:txBody>
      </p:sp>
      <p:sp>
        <p:nvSpPr>
          <p:cNvPr id="8" name="TextBox 7">
            <a:extLst>
              <a:ext uri="{FF2B5EF4-FFF2-40B4-BE49-F238E27FC236}">
                <a16:creationId xmlns:a16="http://schemas.microsoft.com/office/drawing/2014/main" id="{2833542A-E267-82D1-7254-0A50674964F8}"/>
              </a:ext>
            </a:extLst>
          </p:cNvPr>
          <p:cNvSpPr txBox="1"/>
          <p:nvPr/>
        </p:nvSpPr>
        <p:spPr>
          <a:xfrm>
            <a:off x="1533409" y="1229284"/>
            <a:ext cx="6096000" cy="1723549"/>
          </a:xfrm>
          <a:prstGeom prst="rect">
            <a:avLst/>
          </a:prstGeom>
          <a:noFill/>
        </p:spPr>
        <p:txBody>
          <a:bodyPr wrap="square">
            <a:spAutoFit/>
          </a:bodyPr>
          <a:lstStyle/>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Знак</a:t>
            </a: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Знаковая система</a:t>
            </a:r>
          </a:p>
          <a:p>
            <a:pPr marL="285750" indent="-285750">
              <a:buFont typeface="Arial" panose="020B0604020202020204" pitchFamily="34" charset="0"/>
              <a:buChar char="•"/>
            </a:pPr>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Двоичный алфавит</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74774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16EB2B-584D-9976-F792-6C8274C362B6}"/>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5430585F-66BE-CAA9-B9C2-75C922733DF3}"/>
              </a:ext>
            </a:extLst>
          </p:cNvPr>
          <p:cNvPicPr>
            <a:picLocks noGrp="1" noChangeAspect="1"/>
          </p:cNvPicPr>
          <p:nvPr>
            <p:ph idx="1"/>
          </p:nvPr>
        </p:nvPicPr>
        <p:blipFill>
          <a:blip r:embed="rId2"/>
          <a:stretch>
            <a:fillRect/>
          </a:stretch>
        </p:blipFill>
        <p:spPr>
          <a:xfrm>
            <a:off x="-69010" y="0"/>
            <a:ext cx="12261009" cy="6858000"/>
          </a:xfrm>
          <a:prstGeom prst="rect">
            <a:avLst/>
          </a:prstGeom>
        </p:spPr>
      </p:pic>
      <p:sp>
        <p:nvSpPr>
          <p:cNvPr id="6" name="TextBox 5">
            <a:extLst>
              <a:ext uri="{FF2B5EF4-FFF2-40B4-BE49-F238E27FC236}">
                <a16:creationId xmlns:a16="http://schemas.microsoft.com/office/drawing/2014/main" id="{75CB8FD3-48B6-1486-B912-EE80872F9B6D}"/>
              </a:ext>
            </a:extLst>
          </p:cNvPr>
          <p:cNvSpPr txBox="1"/>
          <p:nvPr/>
        </p:nvSpPr>
        <p:spPr>
          <a:xfrm>
            <a:off x="838200" y="811422"/>
            <a:ext cx="6096000"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Знаки и их виды</a:t>
            </a:r>
          </a:p>
        </p:txBody>
      </p:sp>
      <p:sp>
        <p:nvSpPr>
          <p:cNvPr id="8" name="TextBox 7">
            <a:extLst>
              <a:ext uri="{FF2B5EF4-FFF2-40B4-BE49-F238E27FC236}">
                <a16:creationId xmlns:a16="http://schemas.microsoft.com/office/drawing/2014/main" id="{DC31354E-CB06-0EC8-74EB-30FDF42EC75B}"/>
              </a:ext>
            </a:extLst>
          </p:cNvPr>
          <p:cNvSpPr txBox="1"/>
          <p:nvPr/>
        </p:nvSpPr>
        <p:spPr>
          <a:xfrm>
            <a:off x="605722" y="2197893"/>
            <a:ext cx="6096000" cy="2462213"/>
          </a:xfrm>
          <a:prstGeom prst="rect">
            <a:avLst/>
          </a:prstGeom>
          <a:noFill/>
        </p:spPr>
        <p:txBody>
          <a:bodyPr wrap="square">
            <a:spAutoFit/>
          </a:bodyPr>
          <a:lstStyle/>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Знак представляет собой заменитель объекта.</a:t>
            </a:r>
            <a:br>
              <a:rPr lang="ru-RU" sz="2200" dirty="0">
                <a:latin typeface="Arial" panose="020B0604020202020204" pitchFamily="34" charset="0"/>
                <a:cs typeface="Arial" panose="020B0604020202020204" pitchFamily="34" charset="0"/>
              </a:rPr>
            </a:br>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Знак (набор знаков) позволяет передающему информацию вызвать в сознании принимающего информацию образ объекта</a:t>
            </a:r>
            <a:r>
              <a:rPr lang="ru-RU"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174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DA2C6F-5FC1-0B51-F480-5359DBA7629C}"/>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761CB715-25B8-51BB-EC86-7F2789B54B8A}"/>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2C9A374-72B0-11CD-2784-6F9DAF306F36}"/>
              </a:ext>
            </a:extLst>
          </p:cNvPr>
          <p:cNvSpPr txBox="1"/>
          <p:nvPr/>
        </p:nvSpPr>
        <p:spPr>
          <a:xfrm>
            <a:off x="658730" y="446257"/>
            <a:ext cx="6096000" cy="1323439"/>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Зачем люди кодируют информацию?</a:t>
            </a:r>
          </a:p>
        </p:txBody>
      </p:sp>
      <p:sp>
        <p:nvSpPr>
          <p:cNvPr id="9" name="TextBox 8">
            <a:extLst>
              <a:ext uri="{FF2B5EF4-FFF2-40B4-BE49-F238E27FC236}">
                <a16:creationId xmlns:a16="http://schemas.microsoft.com/office/drawing/2014/main" id="{EA48A2FC-0222-37CB-9DB2-34B4BC275B8C}"/>
              </a:ext>
            </a:extLst>
          </p:cNvPr>
          <p:cNvSpPr txBox="1"/>
          <p:nvPr/>
        </p:nvSpPr>
        <p:spPr>
          <a:xfrm>
            <a:off x="658730" y="2255888"/>
            <a:ext cx="6096000" cy="3816429"/>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1. Скрыть ее от других (зеркальная тайнопись Леонардо да Винчи, военные шифровки).</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2. Записать информацию короче (стенография, аббревиатура, дорожные знаки).</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3. Для более легкой обработки и передачи (азбука Морзе, перевод в электрические сигналы - машинные коды).</a:t>
            </a:r>
          </a:p>
        </p:txBody>
      </p:sp>
    </p:spTree>
    <p:extLst>
      <p:ext uri="{BB962C8B-B14F-4D97-AF65-F5344CB8AC3E}">
        <p14:creationId xmlns:p14="http://schemas.microsoft.com/office/powerpoint/2010/main" val="103116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8ECA8F-ED71-B291-BF02-131F6AF88DC8}"/>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3DC9C4BB-163A-B9AB-F099-84C84E034D24}"/>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514100E-E1D4-A52A-7D7B-361A13DD6649}"/>
              </a:ext>
            </a:extLst>
          </p:cNvPr>
          <p:cNvSpPr txBox="1"/>
          <p:nvPr/>
        </p:nvSpPr>
        <p:spPr>
          <a:xfrm>
            <a:off x="658731" y="367249"/>
            <a:ext cx="6096000" cy="1323439"/>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Кодирование информации</a:t>
            </a:r>
          </a:p>
        </p:txBody>
      </p:sp>
      <p:sp>
        <p:nvSpPr>
          <p:cNvPr id="8" name="TextBox 7">
            <a:extLst>
              <a:ext uri="{FF2B5EF4-FFF2-40B4-BE49-F238E27FC236}">
                <a16:creationId xmlns:a16="http://schemas.microsoft.com/office/drawing/2014/main" id="{F2671552-5BE0-983C-533D-DB26B3FAF494}"/>
              </a:ext>
            </a:extLst>
          </p:cNvPr>
          <p:cNvSpPr txBox="1"/>
          <p:nvPr/>
        </p:nvSpPr>
        <p:spPr>
          <a:xfrm>
            <a:off x="781314" y="2310989"/>
            <a:ext cx="6096000" cy="4154984"/>
          </a:xfrm>
          <a:prstGeom prst="rect">
            <a:avLst/>
          </a:prstGeom>
          <a:noFill/>
        </p:spPr>
        <p:txBody>
          <a:bodyPr wrap="square">
            <a:spAutoFit/>
          </a:bodyPr>
          <a:lstStyle/>
          <a:p>
            <a:r>
              <a:rPr lang="ru-RU" sz="2200" b="1" dirty="0">
                <a:latin typeface="Arial" panose="020B0604020202020204" pitchFamily="34" charset="0"/>
                <a:cs typeface="Arial" panose="020B0604020202020204" pitchFamily="34" charset="0"/>
              </a:rPr>
              <a:t>Кодирование</a:t>
            </a:r>
            <a:r>
              <a:rPr lang="ru-RU" sz="2200" dirty="0">
                <a:latin typeface="Arial" panose="020B0604020202020204" pitchFamily="34" charset="0"/>
                <a:cs typeface="Arial" panose="020B0604020202020204" pitchFamily="34" charset="0"/>
              </a:rPr>
              <a:t> - это представление информации с помощью некоторого кода.</a:t>
            </a:r>
          </a:p>
          <a:p>
            <a:endParaRPr lang="ru-RU" sz="2200" dirty="0">
              <a:latin typeface="Arial" panose="020B0604020202020204" pitchFamily="34" charset="0"/>
              <a:cs typeface="Arial" panose="020B0604020202020204" pitchFamily="34" charset="0"/>
            </a:endParaRPr>
          </a:p>
          <a:p>
            <a:r>
              <a:rPr lang="ru-RU" sz="2200" b="1" dirty="0">
                <a:latin typeface="Arial" panose="020B0604020202020204" pitchFamily="34" charset="0"/>
                <a:cs typeface="Arial" panose="020B0604020202020204" pitchFamily="34" charset="0"/>
              </a:rPr>
              <a:t>Код</a:t>
            </a:r>
            <a:r>
              <a:rPr lang="ru-RU" sz="2200" dirty="0">
                <a:latin typeface="Arial" panose="020B0604020202020204" pitchFamily="34" charset="0"/>
                <a:cs typeface="Arial" panose="020B0604020202020204" pitchFamily="34" charset="0"/>
              </a:rPr>
              <a:t> - это система условных знаков для представления информации.</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Кодирование информации в информатике, одна из базовых тем. Понимание для чего нужна процедура кодирования передаваемой информации, каким образом она осуществляется, поможет в изучении принципов работы компьютера</a:t>
            </a:r>
            <a:r>
              <a:rPr lang="ru-RU" dirty="0"/>
              <a:t>.</a:t>
            </a:r>
          </a:p>
        </p:txBody>
      </p:sp>
    </p:spTree>
    <p:extLst>
      <p:ext uri="{BB962C8B-B14F-4D97-AF65-F5344CB8AC3E}">
        <p14:creationId xmlns:p14="http://schemas.microsoft.com/office/powerpoint/2010/main" val="428043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22639-8201-E013-9EA6-E1ECAF115C6C}"/>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D2FBFBBE-8F8B-14E2-FE46-1E64E247692A}"/>
              </a:ext>
            </a:extLst>
          </p:cNvPr>
          <p:cNvPicPr>
            <a:picLocks noGrp="1" noChangeAspect="1"/>
          </p:cNvPicPr>
          <p:nvPr>
            <p:ph idx="1"/>
          </p:nvPr>
        </p:nvPicPr>
        <p:blipFill>
          <a:blip r:embed="rId2"/>
          <a:stretch>
            <a:fillRect/>
          </a:stretch>
        </p:blipFill>
        <p:spPr>
          <a:xfrm>
            <a:off x="0" y="0"/>
            <a:ext cx="12191999" cy="6858000"/>
          </a:xfrm>
          <a:prstGeom prst="rect">
            <a:avLst/>
          </a:prstGeom>
        </p:spPr>
      </p:pic>
      <p:sp>
        <p:nvSpPr>
          <p:cNvPr id="7" name="TextBox 6">
            <a:extLst>
              <a:ext uri="{FF2B5EF4-FFF2-40B4-BE49-F238E27FC236}">
                <a16:creationId xmlns:a16="http://schemas.microsoft.com/office/drawing/2014/main" id="{92533E48-2F7F-B505-9C6B-5BD211782CA9}"/>
              </a:ext>
            </a:extLst>
          </p:cNvPr>
          <p:cNvSpPr txBox="1"/>
          <p:nvPr/>
        </p:nvSpPr>
        <p:spPr>
          <a:xfrm>
            <a:off x="649356" y="447668"/>
            <a:ext cx="6096000" cy="1323439"/>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Классификация информации</a:t>
            </a:r>
          </a:p>
        </p:txBody>
      </p:sp>
      <p:sp>
        <p:nvSpPr>
          <p:cNvPr id="9" name="TextBox 8">
            <a:extLst>
              <a:ext uri="{FF2B5EF4-FFF2-40B4-BE49-F238E27FC236}">
                <a16:creationId xmlns:a16="http://schemas.microsoft.com/office/drawing/2014/main" id="{F34E88A6-0308-1651-865C-1D933DFD7B76}"/>
              </a:ext>
            </a:extLst>
          </p:cNvPr>
          <p:cNvSpPr txBox="1"/>
          <p:nvPr/>
        </p:nvSpPr>
        <p:spPr>
          <a:xfrm>
            <a:off x="649356" y="2022660"/>
            <a:ext cx="6096000" cy="4493538"/>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По принципу представления все информационные сведения можно классифицировать на следующие группы:</a:t>
            </a:r>
          </a:p>
          <a:p>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графическая;</a:t>
            </a:r>
          </a:p>
          <a:p>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аудиоинформация (звуковая);</a:t>
            </a:r>
          </a:p>
          <a:p>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символьная (текстовая);</a:t>
            </a:r>
          </a:p>
          <a:p>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числовая;</a:t>
            </a:r>
          </a:p>
          <a:p>
            <a:endParaRPr lang="ru-RU"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2200" dirty="0">
                <a:latin typeface="Arial" panose="020B0604020202020204" pitchFamily="34" charset="0"/>
                <a:cs typeface="Arial" panose="020B0604020202020204" pitchFamily="34" charset="0"/>
              </a:rPr>
              <a:t>видеоинформация.</a:t>
            </a:r>
          </a:p>
        </p:txBody>
      </p:sp>
      <p:pic>
        <p:nvPicPr>
          <p:cNvPr id="10" name="Рисунок 9">
            <a:extLst>
              <a:ext uri="{FF2B5EF4-FFF2-40B4-BE49-F238E27FC236}">
                <a16:creationId xmlns:a16="http://schemas.microsoft.com/office/drawing/2014/main" id="{20FD54F0-AA6E-B4C7-B8FC-2B83E63E484E}"/>
              </a:ext>
            </a:extLst>
          </p:cNvPr>
          <p:cNvPicPr>
            <a:picLocks noChangeAspect="1"/>
          </p:cNvPicPr>
          <p:nvPr/>
        </p:nvPicPr>
        <p:blipFill>
          <a:blip r:embed="rId3"/>
          <a:stretch>
            <a:fillRect/>
          </a:stretch>
        </p:blipFill>
        <p:spPr>
          <a:xfrm>
            <a:off x="5870713" y="3185390"/>
            <a:ext cx="5878168" cy="3501709"/>
          </a:xfrm>
          <a:prstGeom prst="rect">
            <a:avLst/>
          </a:prstGeom>
        </p:spPr>
      </p:pic>
    </p:spTree>
    <p:extLst>
      <p:ext uri="{BB962C8B-B14F-4D97-AF65-F5344CB8AC3E}">
        <p14:creationId xmlns:p14="http://schemas.microsoft.com/office/powerpoint/2010/main" val="83943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971FA7-741D-EC95-5761-D0188497E804}"/>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56B19010-C385-081E-386A-C4B4717828FF}"/>
              </a:ext>
            </a:extLst>
          </p:cNvPr>
          <p:cNvPicPr>
            <a:picLocks noGrp="1" noChangeAspect="1"/>
          </p:cNvPicPr>
          <p:nvPr>
            <p:ph idx="1"/>
          </p:nvPr>
        </p:nvPicPr>
        <p:blipFill>
          <a:blip r:embed="rId2"/>
          <a:stretch>
            <a:fillRect/>
          </a:stretch>
        </p:blipFill>
        <p:spPr>
          <a:xfrm>
            <a:off x="0" y="0"/>
            <a:ext cx="12192000" cy="6845147"/>
          </a:xfrm>
          <a:prstGeom prst="rect">
            <a:avLst/>
          </a:prstGeom>
        </p:spPr>
      </p:pic>
      <p:sp>
        <p:nvSpPr>
          <p:cNvPr id="6" name="TextBox 5">
            <a:extLst>
              <a:ext uri="{FF2B5EF4-FFF2-40B4-BE49-F238E27FC236}">
                <a16:creationId xmlns:a16="http://schemas.microsoft.com/office/drawing/2014/main" id="{A034BC8C-F965-555D-BFD5-34E31FA1300A}"/>
              </a:ext>
            </a:extLst>
          </p:cNvPr>
          <p:cNvSpPr txBox="1"/>
          <p:nvPr/>
        </p:nvSpPr>
        <p:spPr>
          <a:xfrm>
            <a:off x="457200" y="177559"/>
            <a:ext cx="6188764" cy="1323439"/>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Способы кодирования информации</a:t>
            </a:r>
          </a:p>
        </p:txBody>
      </p:sp>
      <p:sp>
        <p:nvSpPr>
          <p:cNvPr id="8" name="TextBox 7">
            <a:extLst>
              <a:ext uri="{FF2B5EF4-FFF2-40B4-BE49-F238E27FC236}">
                <a16:creationId xmlns:a16="http://schemas.microsoft.com/office/drawing/2014/main" id="{02305EAF-3FC5-3C64-86CC-18D57772E751}"/>
              </a:ext>
            </a:extLst>
          </p:cNvPr>
          <p:cNvSpPr txBox="1"/>
          <p:nvPr/>
        </p:nvSpPr>
        <p:spPr>
          <a:xfrm>
            <a:off x="457200" y="1616014"/>
            <a:ext cx="8733182" cy="2462213"/>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1. Графический (с помощью рисунков и знаков).</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2. Числовой (с помощью чисел). Например: 11001111 11100101.</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3. Символьный (с помощью символов алфавита). Например: НКМБМ ЧГЁУ.</a:t>
            </a:r>
          </a:p>
          <a:p>
            <a:endParaRPr lang="ru-RU"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3E9BCE-A70A-C5AB-BCB2-142B5A5133D0}"/>
              </a:ext>
            </a:extLst>
          </p:cNvPr>
          <p:cNvSpPr txBox="1"/>
          <p:nvPr/>
        </p:nvSpPr>
        <p:spPr>
          <a:xfrm>
            <a:off x="457199" y="3745434"/>
            <a:ext cx="9084365" cy="3139321"/>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Другими словами, переход сообщения из одной ее формы в другую, согласно определенным правилам, и выражает суть кодирования информации.</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Чтобы расшифровать сообщение, отображаемое в выбранной системе кодирования информации, необходимо осуществить декодирование – процесс восстановления до исходного материала. Для успешного осуществления расшифровки необходимо знать вид кода и методы шифрования</a:t>
            </a:r>
            <a:r>
              <a:rPr lang="ru-RU" dirty="0"/>
              <a:t>.</a:t>
            </a:r>
          </a:p>
        </p:txBody>
      </p:sp>
    </p:spTree>
    <p:extLst>
      <p:ext uri="{BB962C8B-B14F-4D97-AF65-F5344CB8AC3E}">
        <p14:creationId xmlns:p14="http://schemas.microsoft.com/office/powerpoint/2010/main" val="204547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0D1BA8-DF09-CE9D-D9EE-4A9EF580DE0B}"/>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864059A2-4283-6522-3CC2-CFADF06F9014}"/>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BA8645E-A8F3-DD6C-550A-211000E769BC}"/>
              </a:ext>
            </a:extLst>
          </p:cNvPr>
          <p:cNvSpPr txBox="1"/>
          <p:nvPr/>
        </p:nvSpPr>
        <p:spPr>
          <a:xfrm>
            <a:off x="430696" y="305068"/>
            <a:ext cx="6188764"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Двоичное кодирование</a:t>
            </a:r>
          </a:p>
        </p:txBody>
      </p:sp>
      <p:sp>
        <p:nvSpPr>
          <p:cNvPr id="8" name="TextBox 7">
            <a:extLst>
              <a:ext uri="{FF2B5EF4-FFF2-40B4-BE49-F238E27FC236}">
                <a16:creationId xmlns:a16="http://schemas.microsoft.com/office/drawing/2014/main" id="{BB4B5873-6905-7B5A-57FF-B9995A841DD6}"/>
              </a:ext>
            </a:extLst>
          </p:cNvPr>
          <p:cNvSpPr txBox="1"/>
          <p:nvPr/>
        </p:nvSpPr>
        <p:spPr>
          <a:xfrm>
            <a:off x="430696" y="1201791"/>
            <a:ext cx="6785112" cy="5509200"/>
          </a:xfrm>
          <a:prstGeom prst="rect">
            <a:avLst/>
          </a:prstGeom>
          <a:noFill/>
        </p:spPr>
        <p:txBody>
          <a:bodyPr wrap="square">
            <a:spAutoFit/>
          </a:bodyPr>
          <a:lstStyle/>
          <a:p>
            <a:r>
              <a:rPr lang="ru-RU" sz="2200" dirty="0">
                <a:latin typeface="Arial" panose="020B0604020202020204" pitchFamily="34" charset="0"/>
                <a:cs typeface="Arial" panose="020B0604020202020204" pitchFamily="34" charset="0"/>
              </a:rPr>
              <a:t>Самый широко используемый метод кодирования информации – двоичное кодирование. Кодирование данных двоичным кодом применяется во всех современных технологиях.</a:t>
            </a:r>
          </a:p>
          <a:p>
            <a:endParaRPr lang="ru-RU" sz="2200" dirty="0">
              <a:latin typeface="Arial" panose="020B0604020202020204" pitchFamily="34" charset="0"/>
              <a:cs typeface="Arial" panose="020B0604020202020204" pitchFamily="34" charset="0"/>
            </a:endParaRPr>
          </a:p>
          <a:p>
            <a:r>
              <a:rPr lang="ru-RU" sz="2200" b="1" dirty="0">
                <a:latin typeface="Arial" panose="020B0604020202020204" pitchFamily="34" charset="0"/>
                <a:cs typeface="Arial" panose="020B0604020202020204" pitchFamily="34" charset="0"/>
              </a:rPr>
              <a:t>Двоичный (бинарный) код </a:t>
            </a:r>
            <a:r>
              <a:rPr lang="ru-RU" sz="2200" dirty="0">
                <a:latin typeface="Arial" panose="020B0604020202020204" pitchFamily="34" charset="0"/>
                <a:cs typeface="Arial" panose="020B0604020202020204" pitchFamily="34" charset="0"/>
              </a:rPr>
              <a:t>- последовательность нолей и единиц. Это универсальный способ отображения любых информационных сведений (текстовых сообщений, картинок, звуковых и видеоматериалов). Сведения, закодированные в бинарном коде, очень удобно хранить, обрабатывать и передавать с одного электронного устройства на другое, в чем и заключается преимущества использования двоичного кодирования информации.</a:t>
            </a:r>
          </a:p>
        </p:txBody>
      </p:sp>
      <p:pic>
        <p:nvPicPr>
          <p:cNvPr id="11" name="Рисунок 10">
            <a:extLst>
              <a:ext uri="{FF2B5EF4-FFF2-40B4-BE49-F238E27FC236}">
                <a16:creationId xmlns:a16="http://schemas.microsoft.com/office/drawing/2014/main" id="{05C6A992-C1BB-002C-396A-6FD2C4A1B99F}"/>
              </a:ext>
            </a:extLst>
          </p:cNvPr>
          <p:cNvPicPr>
            <a:picLocks noChangeAspect="1"/>
          </p:cNvPicPr>
          <p:nvPr/>
        </p:nvPicPr>
        <p:blipFill>
          <a:blip r:embed="rId3"/>
          <a:stretch>
            <a:fillRect/>
          </a:stretch>
        </p:blipFill>
        <p:spPr>
          <a:xfrm>
            <a:off x="7646504" y="1785446"/>
            <a:ext cx="3967361" cy="5072554"/>
          </a:xfrm>
          <a:prstGeom prst="rect">
            <a:avLst/>
          </a:prstGeom>
        </p:spPr>
      </p:pic>
    </p:spTree>
    <p:extLst>
      <p:ext uri="{BB962C8B-B14F-4D97-AF65-F5344CB8AC3E}">
        <p14:creationId xmlns:p14="http://schemas.microsoft.com/office/powerpoint/2010/main" val="141084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6175F8-69DA-81F5-6D5A-AD88E4168484}"/>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AFF3AE4C-4675-A030-EF56-C2A8E8C8B07F}"/>
              </a:ext>
            </a:extLst>
          </p:cNvPr>
          <p:cNvPicPr>
            <a:picLocks noGrp="1" noChangeAspect="1"/>
          </p:cNvPicPr>
          <p:nvPr>
            <p:ph idx="1"/>
          </p:nvPr>
        </p:nvPicPr>
        <p:blipFill>
          <a:blip r:embed="rId2"/>
          <a:stretch>
            <a:fillRect/>
          </a:stretch>
        </p:blipFill>
        <p:spPr>
          <a:xfrm>
            <a:off x="0" y="12562"/>
            <a:ext cx="12192000" cy="6858000"/>
          </a:xfrm>
          <a:prstGeom prst="rect">
            <a:avLst/>
          </a:prstGeom>
        </p:spPr>
      </p:pic>
      <p:sp>
        <p:nvSpPr>
          <p:cNvPr id="6" name="TextBox 5">
            <a:extLst>
              <a:ext uri="{FF2B5EF4-FFF2-40B4-BE49-F238E27FC236}">
                <a16:creationId xmlns:a16="http://schemas.microsoft.com/office/drawing/2014/main" id="{EDE94813-6CBC-5F0E-FFD8-5A2080795AE7}"/>
              </a:ext>
            </a:extLst>
          </p:cNvPr>
          <p:cNvSpPr txBox="1"/>
          <p:nvPr/>
        </p:nvSpPr>
        <p:spPr>
          <a:xfrm>
            <a:off x="417444" y="320020"/>
            <a:ext cx="6188764" cy="707886"/>
          </a:xfrm>
          <a:prstGeom prst="rect">
            <a:avLst/>
          </a:prstGeom>
          <a:noFill/>
        </p:spPr>
        <p:txBody>
          <a:bodyPr wrap="square">
            <a:spAutoFit/>
          </a:bodyPr>
          <a:lstStyle/>
          <a:p>
            <a:r>
              <a:rPr lang="ru-RU" sz="4000" dirty="0">
                <a:solidFill>
                  <a:schemeClr val="accent1"/>
                </a:solidFill>
                <a:latin typeface="Arial" panose="020B0604020202020204" pitchFamily="34" charset="0"/>
                <a:cs typeface="Arial" panose="020B0604020202020204" pitchFamily="34" charset="0"/>
              </a:rPr>
              <a:t>Двоичное кодирование</a:t>
            </a:r>
          </a:p>
        </p:txBody>
      </p:sp>
      <p:sp>
        <p:nvSpPr>
          <p:cNvPr id="8" name="TextBox 7">
            <a:extLst>
              <a:ext uri="{FF2B5EF4-FFF2-40B4-BE49-F238E27FC236}">
                <a16:creationId xmlns:a16="http://schemas.microsoft.com/office/drawing/2014/main" id="{7003BE5C-F4E8-3F1E-470F-755F55D1F462}"/>
              </a:ext>
            </a:extLst>
          </p:cNvPr>
          <p:cNvSpPr txBox="1"/>
          <p:nvPr/>
        </p:nvSpPr>
        <p:spPr>
          <a:xfrm>
            <a:off x="616227" y="1597608"/>
            <a:ext cx="6188764" cy="4493538"/>
          </a:xfrm>
          <a:prstGeom prst="rect">
            <a:avLst/>
          </a:prstGeom>
          <a:noFill/>
        </p:spPr>
        <p:txBody>
          <a:bodyPr wrap="square">
            <a:spAutoFit/>
          </a:bodyPr>
          <a:lstStyle/>
          <a:p>
            <a:r>
              <a:rPr lang="ru-RU" sz="2200" b="1" dirty="0">
                <a:latin typeface="Arial" panose="020B0604020202020204" pitchFamily="34" charset="0"/>
                <a:cs typeface="Arial" panose="020B0604020202020204" pitchFamily="34" charset="0"/>
              </a:rPr>
              <a:t>Компьютер</a:t>
            </a:r>
            <a:r>
              <a:rPr lang="ru-RU" sz="2200" dirty="0">
                <a:latin typeface="Arial" panose="020B0604020202020204" pitchFamily="34" charset="0"/>
                <a:cs typeface="Arial" panose="020B0604020202020204" pitchFamily="34" charset="0"/>
              </a:rPr>
              <a:t> - это электрическая машина, работающая на электронных схемах. Чтобы компьютер распознал и понял вводимую информацию, ее надо перевести на компьютерный (машинный) язык.</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Алгоритм, предназначенный для исполнителя, должен быть записан, то есть закодирован, на языке, понятном компьютеру.</a:t>
            </a:r>
          </a:p>
          <a:p>
            <a:endParaRPr lang="ru-RU" sz="2200" dirty="0">
              <a:latin typeface="Arial" panose="020B0604020202020204" pitchFamily="34" charset="0"/>
              <a:cs typeface="Arial" panose="020B0604020202020204" pitchFamily="34" charset="0"/>
            </a:endParaRPr>
          </a:p>
          <a:p>
            <a:r>
              <a:rPr lang="ru-RU" sz="2200" dirty="0">
                <a:latin typeface="Arial" panose="020B0604020202020204" pitchFamily="34" charset="0"/>
                <a:cs typeface="Arial" panose="020B0604020202020204" pitchFamily="34" charset="0"/>
              </a:rPr>
              <a:t>Это электрические сигналы: проходит ток или не проходит ток.</a:t>
            </a:r>
          </a:p>
        </p:txBody>
      </p:sp>
      <p:pic>
        <p:nvPicPr>
          <p:cNvPr id="9" name="Рисунок 8">
            <a:extLst>
              <a:ext uri="{FF2B5EF4-FFF2-40B4-BE49-F238E27FC236}">
                <a16:creationId xmlns:a16="http://schemas.microsoft.com/office/drawing/2014/main" id="{F9AA1ADD-8BFE-CE96-D982-3205A9CBA987}"/>
              </a:ext>
            </a:extLst>
          </p:cNvPr>
          <p:cNvPicPr>
            <a:picLocks noChangeAspect="1"/>
          </p:cNvPicPr>
          <p:nvPr/>
        </p:nvPicPr>
        <p:blipFill>
          <a:blip r:embed="rId3"/>
          <a:stretch>
            <a:fillRect/>
          </a:stretch>
        </p:blipFill>
        <p:spPr>
          <a:xfrm>
            <a:off x="6937330" y="1381711"/>
            <a:ext cx="5153623" cy="2898913"/>
          </a:xfrm>
          <a:prstGeom prst="rect">
            <a:avLst/>
          </a:prstGeom>
        </p:spPr>
      </p:pic>
    </p:spTree>
    <p:extLst>
      <p:ext uri="{BB962C8B-B14F-4D97-AF65-F5344CB8AC3E}">
        <p14:creationId xmlns:p14="http://schemas.microsoft.com/office/powerpoint/2010/main" val="28773255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691</Words>
  <Application>Microsoft Office PowerPoint</Application>
  <PresentationFormat>Широкоэкранный</PresentationFormat>
  <Paragraphs>74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Большакова</dc:creator>
  <cp:lastModifiedBy>Ольга Большакова</cp:lastModifiedBy>
  <cp:revision>1</cp:revision>
  <dcterms:created xsi:type="dcterms:W3CDTF">2024-02-04T10:33:57Z</dcterms:created>
  <dcterms:modified xsi:type="dcterms:W3CDTF">2024-02-04T11:39:45Z</dcterms:modified>
</cp:coreProperties>
</file>